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7979"/>
    <a:srgbClr val="740000"/>
    <a:srgbClr val="C8E8F2"/>
    <a:srgbClr val="DEC496"/>
    <a:srgbClr val="E987E2"/>
    <a:srgbClr val="C881EF"/>
    <a:srgbClr val="EAFD77"/>
    <a:srgbClr val="BD92DE"/>
    <a:srgbClr val="F86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40002-144F-4904-B620-000ECCA805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C00B2-8E3E-4FCA-97D7-A28CB9D1BF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98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712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828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079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46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369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507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247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955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9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181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935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88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63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551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006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112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0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AC6E-EB52-42E0-9011-D8E0B5E344E8}" type="datetimeFigureOut">
              <a:rPr lang="th-TH" smtClean="0"/>
              <a:t>16/04/68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7F2B-7EDB-41F2-9EC2-886F11D3292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5299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AR22NCsYu1JJq7bxHMnFJXRsvyHPRpTK/view?usp=sharing" TargetMode="External"/><Relationship Id="rId13" Type="http://schemas.openxmlformats.org/officeDocument/2006/relationships/hyperlink" Target="https://drive.google.com/file/d/1X6-vd8KoBvhZcVocHDjN_DRCyBFCj-15/view?usp=sharing" TargetMode="External"/><Relationship Id="rId18" Type="http://schemas.openxmlformats.org/officeDocument/2006/relationships/hyperlink" Target="https://drive.google.com/file/d/1AkOvlpgrGRPM9rklYz14LcRAiXAdTsyA/view?usp=sharing" TargetMode="External"/><Relationship Id="rId3" Type="http://schemas.openxmlformats.org/officeDocument/2006/relationships/hyperlink" Target="https://drive.google.com/file/d/1YvdGx6QUSCupcHXrL141Ms1sgQlCNwVT/view?usp=sharing" TargetMode="External"/><Relationship Id="rId7" Type="http://schemas.openxmlformats.org/officeDocument/2006/relationships/hyperlink" Target="https://drive.google.com/file/d/19ufD0GMhgPJMIurtcH90XZyJIbFP58FU/view?usp=sharing" TargetMode="External"/><Relationship Id="rId12" Type="http://schemas.openxmlformats.org/officeDocument/2006/relationships/hyperlink" Target="https://drive.google.com/file/d/1vgddBhFyl8WazR1AVrHNFS-LHx8X4c_h/view?usp=sharing" TargetMode="External"/><Relationship Id="rId17" Type="http://schemas.openxmlformats.org/officeDocument/2006/relationships/hyperlink" Target="https://drive.google.com/file/d/1iGKzHWi0JdLoqBuTXxoDJ8x6lDzxjTWT/view?usp=sharing" TargetMode="External"/><Relationship Id="rId2" Type="http://schemas.openxmlformats.org/officeDocument/2006/relationships/hyperlink" Target="https://drive.google.com/file/d/12_d7otvHHKAhSOTEserVZKjHTjSl4cGB/view?usp=sharing" TargetMode="External"/><Relationship Id="rId16" Type="http://schemas.openxmlformats.org/officeDocument/2006/relationships/hyperlink" Target="https://drive.google.com/file/d/16e0FawIlaBq7tgHPogICX-9pjxUWJxDi/view?usp=sharing" TargetMode="External"/><Relationship Id="rId20" Type="http://schemas.openxmlformats.org/officeDocument/2006/relationships/hyperlink" Target="https://drive.google.com/file/d/1-NGR5M9eyP0ee2m2e1AMK-sIBUQ1Ag41/view?usp=shar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S9DB2y62n3fbVQHO6jAgfu2bCQr8zJde/view?usp=sharing" TargetMode="External"/><Relationship Id="rId11" Type="http://schemas.openxmlformats.org/officeDocument/2006/relationships/hyperlink" Target="https://drive.google.com/file/d/1yrHoRzMj6RVmcOSYUz3VnPfhZWGDSY0p/view?usp=sharing" TargetMode="External"/><Relationship Id="rId5" Type="http://schemas.openxmlformats.org/officeDocument/2006/relationships/hyperlink" Target="https://drive.google.com/file/d/1zVrlI402mjvmAawUiiSX-CgkB_kFaiwk/view?usp=sharing" TargetMode="External"/><Relationship Id="rId15" Type="http://schemas.openxmlformats.org/officeDocument/2006/relationships/hyperlink" Target="https://drive.google.com/file/d/1YMaZSpIxnVM4q7gIkxxz3UmT259DL0Wx/view?usp=sharing" TargetMode="External"/><Relationship Id="rId10" Type="http://schemas.openxmlformats.org/officeDocument/2006/relationships/hyperlink" Target="https://drive.google.com/file/d/1NkcmIMgRj44e9UBlVt20mDs_qxcfmtA1/view?usp=sharing" TargetMode="External"/><Relationship Id="rId19" Type="http://schemas.openxmlformats.org/officeDocument/2006/relationships/hyperlink" Target="https://drive.google.com/file/d/1Zz0todjtM-0oh6dsVGilybmm4TGzX3rR/view?usp=sharing" TargetMode="External"/><Relationship Id="rId4" Type="http://schemas.openxmlformats.org/officeDocument/2006/relationships/hyperlink" Target="https://drive.google.com/file/d/19gZWUvEbHufRr4Q6hXRE5ZSdDk9JjsA9/view?usp=sharing" TargetMode="External"/><Relationship Id="rId9" Type="http://schemas.openxmlformats.org/officeDocument/2006/relationships/hyperlink" Target="https://drive.google.com/file/d/1aE_Gj1WKoxoruW4AhtGDd-ZD2ko-EpNa/view?usp=sharing" TargetMode="External"/><Relationship Id="rId14" Type="http://schemas.openxmlformats.org/officeDocument/2006/relationships/hyperlink" Target="https://drive.google.com/file/d/1y6IzUF0zubmVpKS1i2yQSYExyqOEyyzA/view?usp=shar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6196B70-E5C7-54CB-F8E1-6A8690BE906E}"/>
              </a:ext>
            </a:extLst>
          </p:cNvPr>
          <p:cNvSpPr txBox="1"/>
          <p:nvPr/>
        </p:nvSpPr>
        <p:spPr>
          <a:xfrm>
            <a:off x="1340952" y="1127771"/>
            <a:ext cx="9510077" cy="2554545"/>
          </a:xfrm>
          <a:prstGeom prst="rect">
            <a:avLst/>
          </a:prstGeom>
          <a:solidFill>
            <a:srgbClr val="740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การรายงานผลการดำเนินการ</a:t>
            </a:r>
          </a:p>
          <a:p>
            <a:pPr algn="ctr"/>
            <a:r>
              <a:rPr lang="th-TH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ตาม</a:t>
            </a:r>
            <a:r>
              <a:rPr lang="th-TH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มาตรการยกระดับคุณธรรม และความโปร่งใสภายในหน่วยงาน </a:t>
            </a:r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/>
            <a:r>
              <a:rPr lang="th-TH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ประจำปีงบประมาณ พ.ศ. 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2568</a:t>
            </a:r>
          </a:p>
          <a:p>
            <a:pPr algn="ctr"/>
            <a:r>
              <a:rPr lang="th-TH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ของ สถานีตำรวจภูธรเกาะช้าง</a:t>
            </a:r>
            <a:endParaRPr lang="en-US" sz="4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23C41FD-FB80-722D-C7E0-F6628BE02142}"/>
              </a:ext>
            </a:extLst>
          </p:cNvPr>
          <p:cNvSpPr txBox="1"/>
          <p:nvPr/>
        </p:nvSpPr>
        <p:spPr>
          <a:xfrm>
            <a:off x="580653" y="3805839"/>
            <a:ext cx="11030673" cy="1323439"/>
          </a:xfrm>
          <a:prstGeom prst="rect">
            <a:avLst/>
          </a:prstGeom>
          <a:solidFill>
            <a:srgbClr val="740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การประเมินคุณธรรมและความโปร่งใสในการดำเนินงานของหน่วยงานภาครัฐ (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Integrity &amp; Transparency Assessment :ITA) </a:t>
            </a:r>
            <a:endParaRPr lang="th-TH" sz="4000" b="1" dirty="0">
              <a:solidFill>
                <a:schemeClr val="accent5">
                  <a:lumMod val="20000"/>
                  <a:lumOff val="8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304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1931037" y="246425"/>
            <a:ext cx="8329925" cy="181588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2567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1  การปฏิบัติหน้าที่</a:t>
            </a:r>
          </a:p>
          <a:p>
            <a:r>
              <a:rPr lang="th-TH" sz="2000" b="1" i="0" u="none" strike="noStrike" baseline="0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การจัดทำคู่มือปฏิบัติงาน และ เผยแพร่ข้อมูลให้แก่ข้าราชการตำรวจ สภ.เกาะช้าง ผ่านเว็บไซต์เพื่อให้ข้าราชการตำรวจเข้าถึงข้อมูลโดยทั่วกันเป็นมาตรฐาน และความโปร่งใส ในการปฏิบัติงาน </a:t>
            </a:r>
            <a:endParaRPr lang="th-TH" sz="36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14" name="ตาราง 13">
            <a:extLst>
              <a:ext uri="{FF2B5EF4-FFF2-40B4-BE49-F238E27FC236}">
                <a16:creationId xmlns:a16="http://schemas.microsoft.com/office/drawing/2014/main" id="{3AB19E7C-03BB-47BC-2D86-4BE8079F9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39428"/>
              </p:ext>
            </p:extLst>
          </p:nvPr>
        </p:nvGraphicFramePr>
        <p:xfrm>
          <a:off x="361513" y="2301503"/>
          <a:ext cx="11419361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755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581216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211572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220085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  <a:gridCol w="2096733">
                  <a:extLst>
                    <a:ext uri="{9D8B030D-6E8A-4147-A177-3AD203B41FA5}">
                      <a16:colId xmlns:a16="http://schemas.microsoft.com/office/drawing/2014/main" val="3866476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คู่มือปฏิบัติงานอำนวยการ</a:t>
                      </a:r>
                    </a:p>
                    <a:p>
                      <a:pPr algn="ctr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งานธุรการและพัฒนากำลังพล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งานศูนย์ปฏิบัติการสถานี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งานกำลังพล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งานวินัย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งานสวัสดิการและสิทธิประโยชน์อื่น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งานยุทธศาสตร์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งานงบประมาณ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งานพัสดุ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งานการเงิน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ระบบการควบคุมการเงินของหน่วยงานย่อย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การจัดวางระบบการควบคุมภายในและการติดตามประเมินผล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คู่มือปฏิบัติงานป้องกันและปราบปราม</a:t>
                      </a:r>
                    </a:p>
                    <a:p>
                      <a:pPr algn="ctr"/>
                      <a:endParaRPr lang="th-TH" sz="1600" b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การบริหารงานป้องกันและปราบรามอาชญากรรม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</a:t>
                      </a:r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การป้องกันอาชญากรรมเชิงรุก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คู่มือปฏิบัติงานจราจร</a:t>
                      </a:r>
                    </a:p>
                    <a:p>
                      <a:pPr algn="l"/>
                      <a:endParaRPr lang="th-TH" sz="1600" b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คู่มือปฏิบัติหน้าที่งานจราจรในสถานีตำรวจ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คู่มือปฏิบัติงานสอบสวน</a:t>
                      </a: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คู่มือการสอบสวน คดีความผิดเกี่ยวกับทรัพยากรธรรมชาติและสิ่งแวดล้อม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คู่มือการสอบสวน คดีความผิดเกี่ยวกับการคุ้มครองผู้บริโภค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คู่มือการสอบสวน คดีความผิดเกี่ยวกับยาเสพติด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คู่มือปฏิบัติงานสอบสวน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kern="1200" dirty="0">
                          <a:solidFill>
                            <a:schemeClr val="lt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คู่มือปฏิบัติงานสืบสวน</a:t>
                      </a: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 คู่มือการฝึกอบรมข้าราชการตำรวจที่ปฏิบัติหน้าที่งานสืบสวนในสถานีตำรวจ</a:t>
                      </a:r>
                      <a:endParaRPr lang="th-TH" sz="1600" b="1" i="0" kern="12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6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54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2672769" y="330248"/>
            <a:ext cx="6846460" cy="17543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2567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1  การปฏิบัติหน้าที่</a:t>
            </a:r>
          </a:p>
          <a:p>
            <a:r>
              <a:rPr lang="th-TH" sz="1800" b="1" i="0" u="none" strike="noStrike" baseline="0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การฝึกอบรมปฏิบัติงานแก่เจ้าหน้าที่ ให้มีความสามารถและมีความรับผิดชอบต่องานในหน้าที่ ที่รับผิดชอบ ในฐานะเจ้าหน้าที่ของรัฐอย่างมีคุณธรรม และให้ความเท่า เทียมไม่เลือกปฏิบัติต่อผู้มาติดต่อราชการ</a:t>
            </a:r>
            <a:endParaRPr lang="th-TH" sz="3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4A26AD8-DC65-1801-2ADE-34D6F407A3DE}"/>
              </a:ext>
            </a:extLst>
          </p:cNvPr>
          <p:cNvSpPr txBox="1"/>
          <p:nvPr/>
        </p:nvSpPr>
        <p:spPr>
          <a:xfrm>
            <a:off x="563530" y="4464268"/>
            <a:ext cx="352939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8 กุมภาพันธ์ 2568 เวลา 11.00 น. พ.ต.อ.วัลลภ กังธาราทิพย์ 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ผกก.สภ.เกาะช้าง อบรมพนักงานสอบสวนให้มีความรับผิดชอบ มีคุณธรรม ไม่เลือกปฏิบัติ ให้มีความเท่าเทียมกับผู้ที่มาติดต่อราชการ</a:t>
            </a:r>
            <a:endParaRPr lang="en-US" sz="18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1CE142F-74DB-626A-BE7F-B4F8D37CB011}"/>
              </a:ext>
            </a:extLst>
          </p:cNvPr>
          <p:cNvSpPr txBox="1"/>
          <p:nvPr/>
        </p:nvSpPr>
        <p:spPr>
          <a:xfrm>
            <a:off x="4357576" y="4478797"/>
            <a:ext cx="347684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20 มกราคม 2568 เวลา 15.00 น. พ.ต.อ.วัลลภ กังธาราทิพย์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ผกก.สภ.เกาะช้าง มอบหมาย พ.ต.ท.</a:t>
            </a:r>
            <a:r>
              <a:rPr lang="th-TH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คำพันธ์ ขวัญทอง รอง ผกก.ป.สภ.เกาะช้าง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ตรวจสอบการฝึกยุทธวิธีตำรวจ ในการเข้าระงับเหตุบุคคลวิกลจริต เพื่อเพิ่มประสิทธิภาพและความปลอดภัยในการปฏิบัติหน้าที่</a:t>
            </a:r>
            <a:endParaRPr lang="en-US" sz="18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D3B62F0-5120-5A48-7477-6791B80CAB86}"/>
              </a:ext>
            </a:extLst>
          </p:cNvPr>
          <p:cNvSpPr txBox="1"/>
          <p:nvPr/>
        </p:nvSpPr>
        <p:spPr>
          <a:xfrm>
            <a:off x="8099069" y="4493326"/>
            <a:ext cx="3390529" cy="1477328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24 มกราคม 2568 เวลา 10.00 น. พ.ต.อ.วัลลภ กังธาราทิพย์ 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ผกก.สภ.เกาะช้าง ฝึกอบรมข้าราชการตำรวจ ให้มีความเข้าใจและตระหนักถึงการปฏิบัติหน้าที่ ตามมาตรฐานจริยธรรมและจรรยาบรรณของเจ้าหน้าที่ตำรวจ</a:t>
            </a:r>
            <a:endParaRPr lang="en-US" sz="18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5F86EFF-6450-F4F4-B607-3009A02C5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53" y="2709941"/>
            <a:ext cx="3529398" cy="175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5D14E5F-E51F-408D-09AA-737EE6EFB5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/>
        </p:blipFill>
        <p:spPr>
          <a:xfrm>
            <a:off x="4357575" y="2481614"/>
            <a:ext cx="3476846" cy="199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3ACD62E-4A4B-8099-F7D1-6B62570E02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067" y="2739001"/>
            <a:ext cx="3390529" cy="175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58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2698899" y="451017"/>
            <a:ext cx="6794202" cy="17543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2567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1  การปฏิบัติหน้าที่</a:t>
            </a:r>
          </a:p>
          <a:p>
            <a:r>
              <a:rPr lang="th-TH" sz="18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การฝึกอบรมปฏิบัติงานแก่เจ้าหน้าที่ ให้มีความสามารถและมีความรับผิดชอบต่องานในหน้าที่ ที่รับผิดชอบ ในฐานะเจ้าหน้าที่ของรัฐอย่างมีคุณธรรม และให้ความเท่า เทียมไม่เลือกปฏิบัติต่อผู้มาติดต่อราชการ </a:t>
            </a:r>
            <a:endParaRPr lang="th-TH" sz="3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D3B62F0-5120-5A48-7477-6791B80CAB86}"/>
              </a:ext>
            </a:extLst>
          </p:cNvPr>
          <p:cNvSpPr txBox="1"/>
          <p:nvPr/>
        </p:nvSpPr>
        <p:spPr>
          <a:xfrm>
            <a:off x="6601026" y="2499952"/>
            <a:ext cx="4687409" cy="2862322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พ.ต.อ.วัลลภ กังธาราทิพย์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ผกก.สภ.เกาะช้าง อบรม เสริมสร้างคุณธรรมแก่ ข้าราชการตำรวจ สายงานธุรการทุกสายงาน เพื่อให้ข้าราชการตำรวจ ได้รับ ทราบแนวทางการดำเนิน งาน ของสถานีตำรวจภูธรคลองใหญ่ และมีความรัก สามัคคี ช่วย เหลือเกื้อกูล ซึ่งกันและกัน ส่งผล ให้เกิดความสำเร็จในการทำงาน ในหน่วยงานมีความรู้ความเข้าใจเกี่ยวกับการพัฒนา ทัศนคติเชิงบวก เกิดแรงจูงใจในการปฏิบัติหน้าที่ รู้ศักยภาพของตัวเอง มีความเข้าใจในเพื่อนร่วมงาน ตลอดจนสามารถทำงานร่วมงานกับผู้อื่นปฏิบัติหน้าที่ได้เป็นอย่างดี มีประสิทธิภาพ</a:t>
            </a:r>
            <a:endParaRPr lang="en-US" sz="20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07FA97E-C6E4-DB5D-4119-27159E7D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68" y="2499952"/>
            <a:ext cx="5542032" cy="318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06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2728206" y="439294"/>
            <a:ext cx="6735587" cy="17543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2567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1  การปฏิบัติหน้าที่</a:t>
            </a:r>
          </a:p>
          <a:p>
            <a:r>
              <a:rPr lang="th-TH" sz="18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การฝึกอบรมปฏิบัติงานแก่เจ้าหน้าที่ ให้มีความสามารถและมีความรับผิดชอบต่องานในหน้าที่ ที่รับผิดชอบ ในฐานะเจ้าหน้าที่ของรัฐอย่างมีคุณธรรม และให้ความเท่า เทียมไม่เลือกปฏิบัติต่อผู้มาติดต่อราชการ </a:t>
            </a:r>
            <a:endParaRPr lang="th-TH" sz="3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36465ED-E425-5E31-C3C4-B3CF47548069}"/>
              </a:ext>
            </a:extLst>
          </p:cNvPr>
          <p:cNvSpPr txBox="1"/>
          <p:nvPr/>
        </p:nvSpPr>
        <p:spPr>
          <a:xfrm>
            <a:off x="6096000" y="2551837"/>
            <a:ext cx="5838091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24 มกราคม 2568 เวลา 15.00 น.พ.ต.อ.วัลลภ กังธาราทิพย์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ผกก.สภ.เกาะช้าง มอบหมาย พ.ต.ท.คำพันธ์</a:t>
            </a:r>
            <a:r>
              <a:rPr lang="th-TH" sz="20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ขวัยทอง รอง ผกก.ป.สภ.เกาะช้าง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อบรมเสริมสร้าง คุณธรรมแก่ข้าราชการตำรวจในสาย งานจราจร เพื่อให้ข้าราชการตำรวจได้รับทราบแนวทางการ ดำเนินงานของสถานีตำรวจภูธรเกาะช้าง และ มีความคุ้นเคย มีความรัก สามัคคี ช่วยเหลือเกื้อกูล ซึ่งกันและกัน ส่งผลต่อ ความสำเร็จในการทำงานในหน่วยงานมีความรู้ความเข้าใจ เกี่ยวกับการพัฒนาทัศนคติเชิงบวก เกิดแรงจูงใจ ในการปฏิบัติ หน้าที่ รู้ศักยภาพของตัวเอง มีความเข้าใจใน เพื่อนร่วมงาน ตลอดจนสามารถทำงานร่วมงานกับผู้อื่น ปฏิบัติหน้าที่โดย โดย ไม่เลือกปฏิบัติแก่ผู้มาติดต่อราชการ</a:t>
            </a:r>
            <a:endParaRPr lang="en-US" sz="20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87DC286-F162-6155-EA71-14BADE5D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396715"/>
            <a:ext cx="4923692" cy="351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36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2669591" y="415848"/>
            <a:ext cx="6852817" cy="17543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2567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1  การปฏิบัติหน้าที่</a:t>
            </a:r>
          </a:p>
          <a:p>
            <a:r>
              <a:rPr lang="th-TH" sz="18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การฝึกอบรมปฏิบัติงานแก่เจ้าหน้าที่ ให้มีความสามารถและมีความรับผิดชอบต่องานในหน้าที่ ที่รับผิดชอบ ในฐานะเจ้าหน้าที่ของรัฐอย่างมีคุณธรรม และให้ความเท่า เทียมไม่เลือกปฏิบัติต่อผู้มาติดต่อราชการ </a:t>
            </a:r>
            <a:endParaRPr lang="th-TH" sz="3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36465ED-E425-5E31-C3C4-B3CF47548069}"/>
              </a:ext>
            </a:extLst>
          </p:cNvPr>
          <p:cNvSpPr txBox="1"/>
          <p:nvPr/>
        </p:nvSpPr>
        <p:spPr>
          <a:xfrm>
            <a:off x="6096000" y="2551833"/>
            <a:ext cx="589670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17 มกราคม 2568 เวลา 15.00 น.พ.ต.อ.วัลลภ กังธาราทิพย์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ผกก.สภ.เกาะช้าง มอบหมาย พ.ต.ท.อนุชา พรหมอารักษ์</a:t>
            </a:r>
            <a:r>
              <a:rPr lang="th-TH" sz="20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รอง ผกก.สส.สภ.เกาะช้าง อบรมเสริมสร้าง คุณธรรมแก่ข้าราชการตำรวจในสาย สืบสวน เพื่อให้ข้าราชการตำรวจได้รับทราบแนวทางการ ดำเนินงานของสถานีตำรวจภูธรคลองใหญ่ และ มีความคุ้นเคย มีความรัก สามัคคี ช่วยเหลือเกื้อกูล ซึ่งกันและกัน ส่งผลต่อ ความสำเร็จในการทำงานในหน่วยงานมีความรู้ความเข้าใจ เกี่ยวกับการพัฒนาทัศนคติเชิงบวก เกิดแรงจูงใจ ในการปฏิบัติ หน้าที่ รู้ศักยภาพของตัวเอง มีความเข้าใจใน เพื่อนร่วมงาน ตลอดจนสามารถทำงานร่วมงานกับผู้อื่น ปฏิบัติหน้าที่โดย โดย ไม่เลือกปฏิบัติแก่ผู้มาติดต่อราชการ</a:t>
            </a:r>
            <a:endParaRPr lang="en-US" sz="20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AFDAAFA-5939-BE91-0A26-3F9E6451DC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785" y="2489428"/>
            <a:ext cx="454836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3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2710622" y="333786"/>
            <a:ext cx="6770756" cy="17543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2567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1  การปฏิบัติหน้าที่</a:t>
            </a:r>
          </a:p>
          <a:p>
            <a:r>
              <a:rPr lang="th-TH" sz="18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การฝึกอบรมปฏิบัติงานแก่เจ้าหน้าที่ ให้มีความสามารถและมีความรับผิดชอบต่องานในหน้าที่ ที่รับผิดชอบ ในฐานะเจ้าหน้าที่ของรัฐอย่างมีคุณธรรม และให้ความเท่า เทียมไม่เลือกปฏิบัติต่อผู้มาติดต่อราชการ </a:t>
            </a:r>
            <a:endParaRPr lang="th-TH" sz="3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36465ED-E425-5E31-C3C4-B3CF47548069}"/>
              </a:ext>
            </a:extLst>
          </p:cNvPr>
          <p:cNvSpPr txBox="1"/>
          <p:nvPr/>
        </p:nvSpPr>
        <p:spPr>
          <a:xfrm>
            <a:off x="6096000" y="2551833"/>
            <a:ext cx="5064215" cy="31700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17 มกราคม 2568 เวลา 15.00 น. พ.ต.อ.วัลลภ กังธาราทิพย์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ผกก.สภ.เกาะช้าง อบรมเสริมสร้าง คุณธรรมแก่ข้าราชการตำรวจในสาย สอบสวน เพื่อให้ข้าราชการตำรวจได้รับทราบแนวทางการ ดำเนินงานของสถานีตำรวจภูธรคลองใหญ่ และ มีความคุ้นเคย มีความรัก สามัคคี ช่วยเหลือเกื้อกูล ซึ่งกันและกัน ส่งผลต่อ ความสำเร็จในการทำงานในหน่วยงานมีความรู้ความเข้าใจ เกี่ยวกับการพัฒนาทัศนคติเชิงบวก เกิดแรงจูงใจ ในการปฏิบัติ หน้าที่ รู้ศักยภาพของตัวเอง มีความเข้าใจใน เพื่อนร่วมงาน ตลอดจนสามารถทำงานร่วมงานกับผู้อื่น ปฏิบัติหน้าที่โดย โดย ไม่เลือกปฏิบัติแก่ผู้มาติดต่อราชการ</a:t>
            </a:r>
            <a:endParaRPr lang="en-US" sz="20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BF44DCC-4D8D-AA03-0FEA-F536ADC07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373" y="2649415"/>
            <a:ext cx="4791055" cy="268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64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8597" y="528550"/>
            <a:ext cx="12076253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ปฏิทินกิจกรรม ที่เกี่ยวข้องกับการใช้งบประมาณ</a:t>
            </a:r>
          </a:p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 ตัวชี้วัดที่ 2 )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302053"/>
              </p:ext>
            </p:extLst>
          </p:nvPr>
        </p:nvGraphicFramePr>
        <p:xfrm>
          <a:off x="1210929" y="2080634"/>
          <a:ext cx="9770141" cy="415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415812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การจัดทำแผนการใช้จ่าย งบประมาณ ประจำปี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กำหนดมาตรการควบคุมการเบิกจ่ายเงิน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กำหนดมาตรการควบคุมกระบวนการจัดซื้อจัดจ้าง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เปิดโอกาสให้บุคลากรภายในมีส่วนร่วม ในการตรวจสอบการใช้จ่าย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2567 เป็นต้นไป </a:t>
                      </a: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ผกก.สภ.เกาะช้าง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สว.ธร.สภ.เกาะช้าง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 เจ้าหน้าที่การเงินและพัสดุ</a:t>
                      </a: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ผู้กำกับการสถานีภูธรคลองใหญ่ ทุก 3 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21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462329" y="9248"/>
            <a:ext cx="11267342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2  การใช้งบประมาณ</a:t>
            </a:r>
          </a:p>
          <a:p>
            <a:r>
              <a:rPr lang="th-TH" sz="22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การจัดทำแผนการใช้จ่ายงบประมาณประจำปีและเผยแพร่อย่างโปร่งใส คุ้มค่าเป็นไปตามวัตถุประสงค์ และไม่เอื้อประโยชน์แก่ตนเองหรือพวกพ้อง</a:t>
            </a:r>
            <a:endParaRPr lang="th-TH" sz="2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D37CA0F-C18B-D52F-5653-A34A78155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816" y="1578908"/>
            <a:ext cx="8116368" cy="50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0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919529" y="141407"/>
            <a:ext cx="10352942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2  การใช้งบประมาณ</a:t>
            </a:r>
          </a:p>
          <a:p>
            <a:r>
              <a:rPr lang="th-TH" sz="22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กำหนดมาตรการควบคุมการเบิกจ่ายเงินของบุคลากรภายใน ในเรื่องต่าง ๆ เช่น ค่าทำงานล่วงเวลา ค่าวัสดุอุปกรณ์ หรือค่าเดินทาง ฯลฯ</a:t>
            </a:r>
            <a:endParaRPr lang="th-TH" sz="2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B59DFA1-7168-E675-2825-BB0ADEECD445}"/>
              </a:ext>
            </a:extLst>
          </p:cNvPr>
          <p:cNvSpPr txBox="1"/>
          <p:nvPr/>
        </p:nvSpPr>
        <p:spPr>
          <a:xfrm>
            <a:off x="1048640" y="4887533"/>
            <a:ext cx="466418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พ.ต.อ.วัลลภ กังธาราทิพย์</a:t>
            </a:r>
            <a:r>
              <a:rPr lang="th-TH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.เกาะช้าง </a:t>
            </a:r>
            <a:r>
              <a:rPr lang="th-TH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ประชุมเจ้าหน้าที่   ใน</a:t>
            </a:r>
            <a:r>
              <a:rPr lang="th-TH" b="1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การทำ</a:t>
            </a:r>
            <a:r>
              <a:rPr lang="th-TH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เบิกจ่ายเงินต่าง ๆ  รับผิดชอบ กำชับการปฏิบัติให้เป็นไปตามระเบียบกฎหมาย รอบคอบ ยึดถือความสุจริตในการปฏิบัติและจัดทำบันทึกเอกสารเบิกจ่าย และจัดเก็บในลักษณะที่หาง่าย</a:t>
            </a: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F363825-00E0-4057-6BB4-3742E8D54469}"/>
              </a:ext>
            </a:extLst>
          </p:cNvPr>
          <p:cNvSpPr txBox="1"/>
          <p:nvPr/>
        </p:nvSpPr>
        <p:spPr>
          <a:xfrm>
            <a:off x="6352305" y="4890430"/>
            <a:ext cx="479105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พ.ต.อ.วัลลภ กังธาราทิพย์</a:t>
            </a:r>
            <a:r>
              <a:rPr lang="th-TH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.เกาะช้าง </a:t>
            </a:r>
            <a:r>
              <a:rPr lang="th-TH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ประชุมชี้แจงแนวทางการเบิกจ่ายค่าสำนวนสำหรับพนักงานสอบสวน</a:t>
            </a:r>
            <a:endParaRPr lang="en-US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4AD3C05-CD52-8534-350C-6C9187B92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5711" y="2203938"/>
            <a:ext cx="4791055" cy="268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4998F5B-116C-BF3A-99DA-5BD280884F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34" y="2203938"/>
            <a:ext cx="4664182" cy="268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375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3200401" y="201799"/>
            <a:ext cx="5791200" cy="14157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28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2  การใช้งบประมาณ</a:t>
            </a:r>
          </a:p>
          <a:p>
            <a:pPr algn="ctr"/>
            <a:r>
              <a:rPr lang="th-TH" sz="20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กำหนดมาตรการควบคุมกระบวนการการจัดซื้อจัดจ้างและตรวจรับพัสดุ</a:t>
            </a:r>
            <a:endParaRPr lang="th-TH" sz="20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B59DFA1-7168-E675-2825-BB0ADEECD445}"/>
              </a:ext>
            </a:extLst>
          </p:cNvPr>
          <p:cNvSpPr txBox="1"/>
          <p:nvPr/>
        </p:nvSpPr>
        <p:spPr>
          <a:xfrm>
            <a:off x="537115" y="5819056"/>
            <a:ext cx="5098398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จัดทำคำสั่งแต่งตั้งเจ้าหน้าที่ตรวจสอบพัสดุและการจัดซื้อจัดจ้าง ประจำปีงบประมาณ 2568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FEC1659-B6C2-525E-ADA6-FADA36D85611}"/>
              </a:ext>
            </a:extLst>
          </p:cNvPr>
          <p:cNvSpPr txBox="1"/>
          <p:nvPr/>
        </p:nvSpPr>
        <p:spPr>
          <a:xfrm>
            <a:off x="6096001" y="5819056"/>
            <a:ext cx="579120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จัดทำสมุดบันทึกควบคุมการเบิกจ่ายสิ่งของ ของทางราชการ แยกรายการไว้ชัดเจน ตรวจสอบได้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8497035-AF20-1BE3-3491-810FD7A15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76220" y="2366610"/>
            <a:ext cx="4243754" cy="266113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E113996-F112-39AC-D62B-AA07E8FB52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13229" y="2390055"/>
            <a:ext cx="4243753" cy="261424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51A384B-F84E-7A45-788B-36A2E3BF61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878" y="1617571"/>
            <a:ext cx="2506683" cy="4201484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D47C53E-1FB9-0CB4-4BB2-8719E27E80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074068" y="1617569"/>
            <a:ext cx="2582516" cy="4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79DAE87-5A45-61B0-28A0-B9E97D173A9D}"/>
              </a:ext>
            </a:extLst>
          </p:cNvPr>
          <p:cNvSpPr txBox="1"/>
          <p:nvPr/>
        </p:nvSpPr>
        <p:spPr>
          <a:xfrm>
            <a:off x="6096000" y="1590199"/>
            <a:ext cx="5624328" cy="41549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</a:t>
            </a:r>
            <a:r>
              <a:rPr lang="th-TH" sz="2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ตามที่ สำนักงานคณะกรรมการป้องกันและปราบปรามการทุจริตแห่งชาติได้ร่วมกับสำนักงานตำรวจแห่งชาติ ในการขยายการประเมินคุณธรรมและความโปร่งใสในการดำเนินงานของหน่วยงานภาครัฐ (</a:t>
            </a:r>
            <a:r>
              <a:rPr lang="en-US" sz="2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and Transparency Assessment: ITA)</a:t>
            </a:r>
            <a:r>
              <a:rPr lang="th-TH" sz="2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ลงสู่ “สถานีตำรวจทั่วประเทศ” ในปีงบประมาณ พ.ศ. 2567 ในฐานะหน่วยงานในสังกัดกองบังคับการตำรวจภูธรจังหวัดตราด กองบัญชาการตำรวจภูธรภาค 2 สำนักงานตำรวจแห่งชาติ ซึ่งมีภารกิจในการบริการประชาชนในเขตพื้นที่เพื่อสะท้อนให้เห็นถึงบทบาทและความสำคัญของการบริหารราชการของสถานีตำรวจ และเกิดกลไกการมีส่วนร่วมและการป้องกันการทุจริตในการบริหารราชการ จึงมีความจำเป็นอย่างยิ่งที่จะต้องมีการพัฒนาระบบการบริหารราชการ การให้บริการ ให้มีคุณธรรมและความโปร่งใส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206013" y="305157"/>
            <a:ext cx="1666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บทนำ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8368FCD-44A5-4E35-B9E5-708F5E57C2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736" y="2019162"/>
            <a:ext cx="5420947" cy="310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47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78695" y="130142"/>
            <a:ext cx="12056155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2  การใช้งบประมาณ</a:t>
            </a:r>
          </a:p>
          <a:p>
            <a:pPr algn="ctr"/>
            <a:r>
              <a:rPr lang="th-TH" sz="22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กำหนดมาตรการควบคุมกระบวนการการจัดซื้อจัดจ้างและตรวจรับพัสดุ</a:t>
            </a:r>
            <a:endParaRPr lang="th-TH" sz="2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FEC1659-B6C2-525E-ADA6-FADA36D85611}"/>
              </a:ext>
            </a:extLst>
          </p:cNvPr>
          <p:cNvSpPr txBox="1"/>
          <p:nvPr/>
        </p:nvSpPr>
        <p:spPr>
          <a:xfrm>
            <a:off x="3914775" y="1770931"/>
            <a:ext cx="4362449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ประกาศการจัดซื้อจัดจ้าง ลงในเว็บไซต์ของสถานี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05F40B3-39C0-426B-869C-F5BA04F63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53" t="15109" r="6520" b="5395"/>
          <a:stretch/>
        </p:blipFill>
        <p:spPr>
          <a:xfrm>
            <a:off x="4091233" y="2303725"/>
            <a:ext cx="4270342" cy="2725903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BE6D0B2-330D-4AE0-9ECF-FCD8658EF872}"/>
              </a:ext>
            </a:extLst>
          </p:cNvPr>
          <p:cNvSpPr txBox="1"/>
          <p:nvPr/>
        </p:nvSpPr>
        <p:spPr>
          <a:xfrm>
            <a:off x="1596046" y="5213023"/>
            <a:ext cx="9021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cs typeface="+mj-cs"/>
              </a:rPr>
              <a:t>https://kohchang.trat.police.go.th/%e0%b8%a1%e0%b8%b2%e0%b8%95%e0%b8%a3%e0%b8%90%e0%b8%b2%e0%b8%99ita/%e0%b8%a1%e0%b8%b2%e0%b8%95%e0%b8%a3%e0%b8%90%e0%b8%b2%e0%b8%99-ita-2025/9-%e0%b8%81%e0%b8%b2%e0%b8%a3%e0%b9%80%e0%b8%9b%e0%b8%b4%e0%b8%94%e0%b9%80%e0%b8%9c%e0%b8%a2%e0%b8%82%e0%b9%89%e0%b8%ad%e0%b8%a1%e0%b8%b9%e0%b8%a5/9-3-%e0%b8%81%e0%b8%b2%e0%b8%a3%e0%b8%9a%e0%b8%a3%e0%b8%b4%e0%b8%ab%e0%b8%b2%e0%b8%a3%e0%b9%80%e0%b8%87%e0%b8%b4%e0%b8%99%e0%b8%87%e0%b8%9a%e0%b8%9b%e0%b8%a3%e0%b8%b0%e0%b8%a1%e0%b8%b2%e0%b8%93/o14-%e0%b8%9b%e0%b8%a3%e0%b8%b0%e0%b8%81%e0%b8%b2%e0%b8%a8%e0%b8%95%e0%b9%88%e0%b8%b2%e0%b8%87-%e0%b9%86-%e0%b9%80%e0%b8%81%e0%b8%b5%e0%b9%88%e0%b8%a2%e0%b8%a7%e0%b8%81%e0%b8%b1%e0%b8%9a%e0%b8%81/</a:t>
            </a:r>
            <a:endParaRPr lang="th-TH" sz="1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1617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8597" y="528550"/>
            <a:ext cx="1207625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ปฏิทินกิจกรรม ที่เกี่ยวข้องกับการใช้อำนาจ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(ตัวชี้วัดที่ 3)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936"/>
              </p:ext>
            </p:extLst>
          </p:nvPr>
        </p:nvGraphicFramePr>
        <p:xfrm>
          <a:off x="1210929" y="2080634"/>
          <a:ext cx="9770141" cy="415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415812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วางนโยบาย การประเมิน สิทธิประโยชน์เลื่อน ขั้นแต่ง ตั้งหมุนเวียน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สร้างช่องทางร้องเรียน และ มาตรการกรณีผู้บังคับบัญชาการใช้ อำนาจสั่งการ ให้ผู้ใต้ บังคับบัญชาทำ ในธุระส่วนตัวของผู้บังคับบัญชา หรือ</a:t>
                      </a:r>
                      <a:r>
                        <a:rPr lang="th-TH" sz="1800" dirty="0" err="1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ทำใน</a:t>
                      </a: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สิ่งที่ไม่ ถูกต้อง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2567 เป็นต้นไป 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ผกก.สภ.เกาะช้าง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ผู้กำกับการสถานีภูธรคลองใหญ่ ทุกเดือน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3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78695" y="130142"/>
            <a:ext cx="12056155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3  การใช้อำนาจ</a:t>
            </a:r>
          </a:p>
          <a:p>
            <a:pPr algn="ctr"/>
            <a:r>
              <a:rPr lang="th-TH" sz="24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วางนโยบายการประเมิน สิทธิประโยชน์ เลื่อนขั้น แต่งตั้งหมุนเวียนมาตรการ การใช้ดุลพินิจของเจ้าหน้าที่ และกรณีผู้บังคับบัญชาใช้อำนาจสั่งการให้ผู้ใต้บังคับบัญชา</a:t>
            </a:r>
            <a:r>
              <a:rPr lang="th-TH" sz="2400" b="1" i="0" u="none" strike="noStrike" baseline="0" dirty="0" err="1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ทำใน</a:t>
            </a:r>
            <a:r>
              <a:rPr lang="th-TH" sz="24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ธุระส่วนตัว หรือในสิ่งที่ไม่ถูกต้อง</a:t>
            </a:r>
            <a:endParaRPr lang="th-TH" sz="24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A13E3EB-C025-EFCE-6298-AF64A4EF2E46}"/>
              </a:ext>
            </a:extLst>
          </p:cNvPr>
          <p:cNvSpPr txBox="1"/>
          <p:nvPr/>
        </p:nvSpPr>
        <p:spPr>
          <a:xfrm>
            <a:off x="78695" y="6150907"/>
            <a:ext cx="4962227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คำสั่งแต่งตั้งคณะกรรมการพิจารณาเลื่อนเงินเดือนข้าราชการตำรวจ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5A62C57-46C4-6BCD-2EA4-9D3C10F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4046" y="2881188"/>
            <a:ext cx="3891523" cy="2457664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C46CAE9-1F9E-4C29-ACF3-85D07BFB3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44" t="13116" r="3273" b="7319"/>
          <a:stretch/>
        </p:blipFill>
        <p:spPr>
          <a:xfrm>
            <a:off x="5750351" y="2494196"/>
            <a:ext cx="5240340" cy="30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1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8597" y="528550"/>
            <a:ext cx="1207625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ปฏิทินกิจกรรม ที่เกี่ยวข้องกับการใช้ทรัพย์สินของทางราชการ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(ตัวชี้วัดที่ 4)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16297"/>
              </p:ext>
            </p:extLst>
          </p:nvPr>
        </p:nvGraphicFramePr>
        <p:xfrm>
          <a:off x="1210929" y="2080634"/>
          <a:ext cx="9770141" cy="415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415812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เรียกตรวจทรัพย์สินราชการ รถยนต์ จักรยานยนต์ อาวุธปืน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กำหนดแนวทางการเบิกจ่าย ยืม ทรัพย์สินราชการ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กำหนดแผนบำรุงรักษาทรัพย์สินของทางราชการ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2568 เป็นต้นไป 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ผกก.สภ.เกาะช้าง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สว.ธร.สภ.เกาะช้าง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 เจ้าหน้าที่การเงินและพัสดุ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ผู้กำกับการสถานีภูธรคลองใหญ่ ทุก 3 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99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78695" y="130142"/>
            <a:ext cx="12056155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2567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4 การใช้ทรัพย์สินของทางราชการ</a:t>
            </a:r>
          </a:p>
          <a:p>
            <a:pPr algn="ctr"/>
            <a:r>
              <a:rPr lang="th-TH" sz="24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แนวทางปฏิบัติเกี่ยวกับการใช้ทรัพย์สินของราชการที่ถูกต้องเพื่อเผยแพร่ให้บุคลากรภายในได้รับทราบ และ นำไปปฏิบัติรวมไปถึงหน่วยงานจะต้องมีการกำกับดูแล และตรวจสอบการใชทรัพย์สินของราชการของหน่วยงาน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A13E3EB-C025-EFCE-6298-AF64A4EF2E46}"/>
              </a:ext>
            </a:extLst>
          </p:cNvPr>
          <p:cNvSpPr txBox="1"/>
          <p:nvPr/>
        </p:nvSpPr>
        <p:spPr>
          <a:xfrm>
            <a:off x="1362510" y="2899971"/>
            <a:ext cx="197870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จัดทำประกาศเรื่องการจัด การทรัพย์ สินของทาง ราชการ และการจัดเก็บของ กลาง เปิดเผยในเว็บไซต์ ของ หน่วย ใน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OIT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O23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และมี การรายงานต่อผู้บังคับบัญชาทุกเดือน</a:t>
            </a:r>
            <a:endParaRPr lang="en-US" sz="18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96F45E3-B320-B36E-A789-9D49611F63AB}"/>
              </a:ext>
            </a:extLst>
          </p:cNvPr>
          <p:cNvSpPr txBox="1"/>
          <p:nvPr/>
        </p:nvSpPr>
        <p:spPr>
          <a:xfrm>
            <a:off x="250147" y="5549521"/>
            <a:ext cx="117323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kohchang.trat.police.go.th/%e0%b8%a1%e0%b8%b2%e0%b8%95%e0%b8%a3%e0%b8%90%e0%b8%b2%e0%b8%99ita/%e0%b8%a1%e0%b8%b2%e0%b8%95%e0%b8%a3%e0%b8%90%e0%b8%b2%e0%b8%99-ita-2025/10-%e0%b8%81%e0%b8%b2%e0%b8%a3%e0%b8%9b%e0%b9%89%e0%b8%ad%e0%b8%87%e0%b8%81%e0%b8%b2%e0%b8%a3%e0%b8%81%e0%b8%b2%e0%b8%a3%e0%b8%97%e0%b8%b8%e0%b8%a3%e0%b8%88%e0%b8%a3%e0%b8%b4%e0%b8%95/10-1-%e0%b8%81%e0%b8%b2%e0%b8%a3%e0%b8%94%e0%b8%b3%e0%b9%80%e0%b8%99%e0%b8%b4%e0%b8%99%e0%b8%81%e0%b8%b2%e0%b8%a3%e0%b9%80%e0%b8%9e%e0%b8%b7%e0%b9%88%e0%b8%ad%e0%b8%9b%e0%b9%89%e0%b8%ad%e0%b8%87/o23-%e0%b8%81%e0%b8%b2%e0%b8%a3%e0%b8%88%e0%b8%b1%e0%b8%94%e0%b8%81%e0%b8%b2%e0%b8%a3%e0%b8%97%e0%b8%a3%e0%b8%b1%e0%b8%9e%e0%b8%a2%e0%b9%8c%e0%b8%aa%e0%b8%b4%e0%b8%99%e0%b8%82%e0%b8%ad%e0%b8%87/</a:t>
            </a:r>
            <a:endParaRPr lang="th-TH" sz="1000" dirty="0">
              <a:solidFill>
                <a:schemeClr val="bg1"/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F2D33EF-8D44-43BA-AFA3-64A83B83B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49" t="14329" r="4975" b="5671"/>
          <a:stretch/>
        </p:blipFill>
        <p:spPr>
          <a:xfrm>
            <a:off x="5024486" y="2254033"/>
            <a:ext cx="437403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2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78695" y="247104"/>
            <a:ext cx="1205615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ตัวชี้วัดที่ 4 การใช้ทรัพย์สินของทางราชการ</a:t>
            </a:r>
          </a:p>
          <a:p>
            <a:r>
              <a:rPr lang="th-TH" sz="2400" b="1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นวทางปฏิบัติเกี่ยวกับการใช้ทรัพย์สินของราชการที่ถูกต้องเพื่อเผยแพร่ให้บุคลากรภายในได้รับทราบ และ นำไปปฏิบัติรวมไปถึงหน่วยงานจะต้องมีการกำกับดูแล และตรวจสอบการใชทรัพย์สินของราชการของหน่วยงาน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26C11CC-496F-485F-783F-37D0BDBEA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598" y="2599179"/>
            <a:ext cx="4072747" cy="288000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A381FA3-0BEF-51C1-C532-0BCF488DAE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5" y="2599180"/>
            <a:ext cx="3836534" cy="288000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99F27C7-8005-04BE-2C92-5B71B7FA01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389" y="2599180"/>
            <a:ext cx="3839134" cy="2880000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4230745-DF0A-B0C8-2DD1-A7F4B0890D3A}"/>
              </a:ext>
            </a:extLst>
          </p:cNvPr>
          <p:cNvSpPr txBox="1"/>
          <p:nvPr/>
        </p:nvSpPr>
        <p:spPr>
          <a:xfrm>
            <a:off x="395287" y="5756425"/>
            <a:ext cx="114014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พ.ต.อ.วัลลภ กังธาราทิพย์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ผกก.สภ.เกาะช้าง </a:t>
            </a:r>
            <a:r>
              <a:rPr lang="th-TH" sz="1800" b="1" dirty="0">
                <a:solidFill>
                  <a:srgbClr val="002060"/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มอบหมายเจ้าหน้าที่รับผิดชอบ </a:t>
            </a:r>
            <a:r>
              <a:rPr lang="th-TH" sz="1800" b="1" i="0" u="none" strike="noStrike" baseline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ตรวจสอบสิ่งของทางราชการให้อยุ่ในสภาพเรียบร้อย ดูแล สถานที่จัดเก็บของกลาง ให้เป็นสัดส่วน มีมาตรการตามระเบียบตามแนวทางที่ ตร.กำหนด </a:t>
            </a:r>
            <a:endParaRPr lang="en-US" sz="1800" b="1" dirty="0">
              <a:solidFill>
                <a:srgbClr val="002060"/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0450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8597" y="528550"/>
            <a:ext cx="1207625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ปฏิทินกิจกรรม ที่เกี่ยวข้องกับการแก้ไขปัญหาการทุจริต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(ตัวชี้วัดที่ 5)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2574"/>
              </p:ext>
            </p:extLst>
          </p:nvPr>
        </p:nvGraphicFramePr>
        <p:xfrm>
          <a:off x="1210929" y="2080634"/>
          <a:ext cx="9770141" cy="415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415812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ประกาศเจตนารมณ์ ผกก.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กิจกรรมรณรงค์ปลูกฝังค่านิยม สุจริต ต่อต้านการ ทุจริต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เพิ่มช่องทางร้องเรียนร้อง ทุกข์ ผ่านระบบ ออนไลน์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800" b="1" i="0" u="none" strike="noStrike" kern="1200" baseline="0" dirty="0">
                          <a:solidFill>
                            <a:schemeClr val="lt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การตรวจราชการ 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2568 เป็นต้นไป 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ผกก.สภ.เกาะช้าง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คณะกรรมการเนินการ ในการขับเคลื่อน </a:t>
                      </a:r>
                      <a:r>
                        <a:rPr lang="en-US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ITA</a:t>
                      </a: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สภ.เกาะช้าง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ผู้กำกับการสถานีภูธรคลองใหญ่ ทุก 3 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575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144368"/>
            <a:ext cx="12056155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5 การแก้ปัญหาทุจริต</a:t>
            </a:r>
          </a:p>
          <a:p>
            <a:pPr algn="ctr"/>
            <a:r>
              <a:rPr lang="th-TH" sz="24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กำหนดนโยบายที่เกี่ยวข้องกับการป้องกันการรับสินบน จัดทำแผนงานด้านการป้องกันและปราบปรามการรับสินบน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254500F-9DF2-51AF-058A-B68EA07E9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760" y="1794849"/>
            <a:ext cx="4016302" cy="236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B718457-63FD-5977-D711-9DED34FBC7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39" y="4288970"/>
            <a:ext cx="4931134" cy="219243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62CFC9B-5451-FD56-8663-3AC965269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908" y="1794849"/>
            <a:ext cx="4016302" cy="240303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12EC6A6-E62F-C325-BCF7-587F00609D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908" y="4278703"/>
            <a:ext cx="4016302" cy="24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144368"/>
            <a:ext cx="12056155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5 การแก้ปัญหาทุจริต</a:t>
            </a:r>
          </a:p>
          <a:p>
            <a:pPr algn="ctr"/>
            <a:r>
              <a:rPr lang="th-TH" sz="24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จัดกิจกรรมรณรงค์ ประกาศเจตนารมณ์สุจริต ต่อต้านการทุจริตการรับสินบน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AB23237-D216-44B9-1603-9EF8A8D94032}"/>
              </a:ext>
            </a:extLst>
          </p:cNvPr>
          <p:cNvSpPr txBox="1"/>
          <p:nvPr/>
        </p:nvSpPr>
        <p:spPr>
          <a:xfrm>
            <a:off x="1254064" y="4609969"/>
            <a:ext cx="4016302" cy="646331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ป้ายประกาศเจตนารมณ์ต่อต้านการรับสินบนในทุกโอกาส    ทุกขณะปฏิบัติหน้าที่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C5FB834-E802-9C0B-F1B3-4B7F9F7DFF09}"/>
              </a:ext>
            </a:extLst>
          </p:cNvPr>
          <p:cNvSpPr txBox="1"/>
          <p:nvPr/>
        </p:nvSpPr>
        <p:spPr>
          <a:xfrm>
            <a:off x="6327262" y="5794671"/>
            <a:ext cx="43192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เพิ่มช่องทางการร้องเรียนการทุจริต ไว้บนเว็บไซต์ของสถานี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75D6C5-3F6F-1D2F-8326-C569ECD16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4064" y="2248031"/>
            <a:ext cx="4016302" cy="236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93C53B5-62FE-EC88-98A7-497814C6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838" y="1731613"/>
            <a:ext cx="3930071" cy="225884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90ECA14-2C32-2F5A-27F7-03E68BDB4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838" y="3990458"/>
            <a:ext cx="3930071" cy="18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6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8597" y="528550"/>
            <a:ext cx="1207625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ปฏิทินกิจกรรม ที่เกี่ยวข้องกับคุณภาพการดำเนินงาน 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(ตัวชี้วัดที่ 6)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11221"/>
              </p:ext>
            </p:extLst>
          </p:nvPr>
        </p:nvGraphicFramePr>
        <p:xfrm>
          <a:off x="1210929" y="2080634"/>
          <a:ext cx="9770141" cy="415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415812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จัดทำคู่มือการให้บริการประชาชน ทุกสายงาน ประกาศให้ประชาชนรับทราบ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2. อบรมปลูกฝักข้าราชการตำรวจ ให้บริการประชาชนไม่เลือกปฏิบัติ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 ประชาสัมพันธ์ข้อมูล ผู้มาติดต่อหรือมีส่วนได้ส่วนเสียให้สามารถเข้าถึงข้อมูลได้ง่ายและถูกต้อง</a:t>
                      </a:r>
                      <a:r>
                        <a:rPr lang="th-TH" sz="1800" b="1" i="0" u="none" strike="noStrike" kern="1200" baseline="0" dirty="0">
                          <a:solidFill>
                            <a:schemeClr val="lt1"/>
                          </a:solidFill>
                          <a:latin typeface="TH SarabunIT๙" panose="020B0500040200020003" pitchFamily="34" charset="-34"/>
                          <a:ea typeface="+mn-ea"/>
                          <a:cs typeface="TH SarabunIT๙" panose="020B0500040200020003" pitchFamily="34" charset="-34"/>
                        </a:rPr>
                        <a:t> 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2568 เป็นต้นไป 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ผกก.สภ.เกาะช้าง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คณะกรรมการเนินการ ในการขับเคลื่อน </a:t>
                      </a:r>
                      <a:r>
                        <a:rPr lang="en-US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ITA</a:t>
                      </a: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สภ.เกาะช้าง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ผู้กำกับการสถานีภูธรคลองใหญ่ ทุก 3 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8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79DAE87-5A45-61B0-28A0-B9E97D173A9D}"/>
              </a:ext>
            </a:extLst>
          </p:cNvPr>
          <p:cNvSpPr txBox="1"/>
          <p:nvPr/>
        </p:nvSpPr>
        <p:spPr>
          <a:xfrm>
            <a:off x="861653" y="1944141"/>
            <a:ext cx="3757240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2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การชี้แจงและให้ข้อมูลเกี่ยวกับการประเมินคุณธรรมและความโปร่งใส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การศึกษาวิเคราะห์กรอบการประเมิน และประเด็นที่ต้องปรับปรุง และพัฒนาโดยด่วน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การกำหนดมาตราการ/กิจกรรม ในการเตียมความพร้อมรับการประเมิน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1781908" y="420322"/>
            <a:ext cx="8323384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การเตรียมความพร้อมและขับเคลื่อน มาตรการส่งเสริมคุณธรรมและความโปร่งใส ในการดำเนินงานของหน่วยงานภาครัฐ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BDC9CF3-7EBA-CA2E-5F99-BBD92AD8A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041" y="1944141"/>
            <a:ext cx="6165306" cy="321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6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80570"/>
            <a:ext cx="1205615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6 คุณภาพการดำเนินงาน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C45F0AC-34E5-3C64-05BB-2FE068CE6446}"/>
              </a:ext>
            </a:extLst>
          </p:cNvPr>
          <p:cNvSpPr txBox="1"/>
          <p:nvPr/>
        </p:nvSpPr>
        <p:spPr>
          <a:xfrm>
            <a:off x="1183171" y="3629451"/>
            <a:ext cx="3875458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ป้ายเจ้าหน้ที่ประชาสัมพันธ์ขณะปฏิบัติหน้าที่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7AF4604-FCB6-FDB4-6D67-9A9CA8D5CDD3}"/>
              </a:ext>
            </a:extLst>
          </p:cNvPr>
          <p:cNvSpPr txBox="1"/>
          <p:nvPr/>
        </p:nvSpPr>
        <p:spPr>
          <a:xfrm>
            <a:off x="7194118" y="3668859"/>
            <a:ext cx="3875458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ป้ายจุดบริการที่จุดห้อง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One Stop Service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2853A78-246E-7547-47F5-05FD97A501F8}"/>
              </a:ext>
            </a:extLst>
          </p:cNvPr>
          <p:cNvSpPr txBox="1"/>
          <p:nvPr/>
        </p:nvSpPr>
        <p:spPr>
          <a:xfrm>
            <a:off x="1131371" y="6379674"/>
            <a:ext cx="3875458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ป้ายพันธะสัญญา ที่จุดห้อง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One Stop Service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5F19300D-0C6C-5CB2-181C-47240DE0D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9200" y="4114131"/>
            <a:ext cx="2905125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00E7B304-09A3-0FD0-3AEF-4224DAAF6835}"/>
              </a:ext>
            </a:extLst>
          </p:cNvPr>
          <p:cNvSpPr txBox="1"/>
          <p:nvPr/>
        </p:nvSpPr>
        <p:spPr>
          <a:xfrm>
            <a:off x="6843815" y="6376199"/>
            <a:ext cx="4575545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ป้าย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Download </a:t>
            </a: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คู่มือการให้บริการ ติดที่ห้องจุด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One Stop Service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DB34926-49D6-3857-C1F1-22A9DA2DC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738" y="1469025"/>
            <a:ext cx="2617362" cy="191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756CFFC-17D6-2052-F98E-D5320650E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523" y="1454536"/>
            <a:ext cx="2752714" cy="191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F604EDA-ADFD-D6BC-4F90-5FAAA2878B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53" y="1498567"/>
            <a:ext cx="4812909" cy="1875697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047BEF4-D323-8D5F-E564-5C6D7760F5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100" y="4114131"/>
            <a:ext cx="2880813" cy="215963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1C43C06-E08C-25E9-75BE-C7B50EBA68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32" y="4129553"/>
            <a:ext cx="2827076" cy="2119351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7EBACE49-2067-C8DE-BA85-23FFB17213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815" y="4174424"/>
            <a:ext cx="1995385" cy="20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4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80570"/>
            <a:ext cx="1205615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6 คุณภาพการดำเนินงาน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C45F0AC-34E5-3C64-05BB-2FE068CE6446}"/>
              </a:ext>
            </a:extLst>
          </p:cNvPr>
          <p:cNvSpPr txBox="1"/>
          <p:nvPr/>
        </p:nvSpPr>
        <p:spPr>
          <a:xfrm>
            <a:off x="3179857" y="3593326"/>
            <a:ext cx="5713228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จัดบริการน้ำดื่ม มีบริการ</a:t>
            </a:r>
            <a:r>
              <a:rPr lang="th-TH" sz="1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อินเตอร์เนต</a:t>
            </a: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WIFI </a:t>
            </a: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ฟรีสำหรับประชาชน จุด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One Stop Service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7AF4604-FCB6-FDB4-6D67-9A9CA8D5CDD3}"/>
              </a:ext>
            </a:extLst>
          </p:cNvPr>
          <p:cNvSpPr txBox="1"/>
          <p:nvPr/>
        </p:nvSpPr>
        <p:spPr>
          <a:xfrm>
            <a:off x="4037215" y="6391527"/>
            <a:ext cx="4140189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รวมงานบริการประชาชนไว้ที่ศูนย์บริการประชาชน ณ จุดเดียว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310AD58-6D9D-B4FD-C011-501FF4857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069" y="4172123"/>
            <a:ext cx="4008479" cy="203415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52E85CC-1A42-D791-EC93-29B75B76F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4"/>
          <a:stretch/>
        </p:blipFill>
        <p:spPr>
          <a:xfrm>
            <a:off x="4193089" y="1361813"/>
            <a:ext cx="3805819" cy="20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8597" y="528550"/>
            <a:ext cx="1207625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ปฏิทินกิจกรรม ที่เกี่ยวข้องกับประสิทธิภาพการสื่อสาร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(ตัวชี้วัดที่ 7)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56761"/>
              </p:ext>
            </p:extLst>
          </p:nvPr>
        </p:nvGraphicFramePr>
        <p:xfrm>
          <a:off x="1210929" y="2080634"/>
          <a:ext cx="9770141" cy="415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415812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จัดทำสื่อประชาสัมพันธ์ติดตั้งไว้ ณ ที่ทำการและระบบออนไลน์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จัดช่องทางแสดงให้ประชาชน สามารถแสดงความคิดเห็นได้ รูปแบบออนไลน์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 จัดให้มีช่องทางให้ผู้มาติดต่อ สามารถร้องเรียนและติดตามผลได้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2568 เป็นต้นไป 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ผกก.สภ.เกาะช้าง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คณะกรรมการเนินการ ในการขับเคลื่อน </a:t>
                      </a:r>
                      <a:r>
                        <a:rPr lang="en-US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ITA</a:t>
                      </a: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สภ.เกาะช้าง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ผู้กำกับการสถานีภูธรคลองใหญ่ ทุก 3 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80570"/>
            <a:ext cx="1205615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7 ประสิทธิภาพการสื่อสาร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C45F0AC-34E5-3C64-05BB-2FE068CE6446}"/>
              </a:ext>
            </a:extLst>
          </p:cNvPr>
          <p:cNvSpPr txBox="1"/>
          <p:nvPr/>
        </p:nvSpPr>
        <p:spPr>
          <a:xfrm>
            <a:off x="669406" y="6015453"/>
            <a:ext cx="5240214" cy="369332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สื่อประชาสัมพันธ์ระบบออนไลน์ บนเว็บไซต์สถานี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7AF4604-FCB6-FDB4-6D67-9A9CA8D5CDD3}"/>
              </a:ext>
            </a:extLst>
          </p:cNvPr>
          <p:cNvSpPr txBox="1"/>
          <p:nvPr/>
        </p:nvSpPr>
        <p:spPr>
          <a:xfrm>
            <a:off x="6741803" y="3765660"/>
            <a:ext cx="4140189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ประชาสัมพันธ์ผ่าน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Facebook </a:t>
            </a:r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สภ.</a:t>
            </a: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เกาะช้าง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B9FCE4E-1E16-4BB7-91D3-323117AECE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552" y="4152988"/>
            <a:ext cx="1868695" cy="2160000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FE6017B-44AE-9E9B-59B8-18D06C028AB2}"/>
              </a:ext>
            </a:extLst>
          </p:cNvPr>
          <p:cNvSpPr txBox="1"/>
          <p:nvPr/>
        </p:nvSpPr>
        <p:spPr>
          <a:xfrm>
            <a:off x="6741806" y="6348981"/>
            <a:ext cx="4140189" cy="369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ช่องทางแสดงความคิดเห็นในรูปแบบออนไลน์ บนเว็บไซต์สถานี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9338E7E-9DFB-757B-5DCD-5ED7D4D12D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06" y="2057016"/>
            <a:ext cx="5240215" cy="262596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A28D359-23A3-FC91-EE33-A79C113EB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84" y="1366204"/>
            <a:ext cx="5227237" cy="69081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AEF3C7F1-4FF3-798F-7E31-FF95D81E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07" y="4682986"/>
            <a:ext cx="5240214" cy="1332467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B8FA2D1-D806-4AFF-4D2A-FAC3C691F8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783" y="1466399"/>
            <a:ext cx="3718227" cy="22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3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58597" y="528550"/>
            <a:ext cx="1207625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ปฏิทินกิจกรรม ที่เกี่ยวกับการปรับปรุงระบบการทำงาน 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(ตัวชี้วัดที่ 8)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78689"/>
              </p:ext>
            </p:extLst>
          </p:nvPr>
        </p:nvGraphicFramePr>
        <p:xfrm>
          <a:off x="1210929" y="2080634"/>
          <a:ext cx="9770141" cy="415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415812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1.นำเทคโนโลยีมาใช้ในการพัฒนา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การปฏิบัติงาน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2.เปิดโอกาสให้ผู้รับบริการหรือผู้ มาติดต่อ เข้ามามีส่วนร่วมในการ ปรับปรุงพัฒนาการดำเนินงาน เพื่อให้สอดคล้องกับความต้องการด้วย</a:t>
                      </a:r>
                      <a:endParaRPr lang="th-TH" sz="18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2568 เป็นต้นไป 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ผกก.สภ.เกาะช้าง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คณะกรรมการเนินการ ในการขับเคลื่อน </a:t>
                      </a:r>
                      <a:r>
                        <a:rPr lang="en-US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ITA</a:t>
                      </a:r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สภ.เกาะช้าง</a:t>
                      </a: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18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18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ผู้กำกับการสถานีภูธรคลองใหญ่ ทุก 3 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998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321486"/>
            <a:ext cx="1205615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8 การปรับปรุงระบบการทำงาน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C45F0AC-34E5-3C64-05BB-2FE068CE6446}"/>
              </a:ext>
            </a:extLst>
          </p:cNvPr>
          <p:cNvSpPr txBox="1"/>
          <p:nvPr/>
        </p:nvSpPr>
        <p:spPr>
          <a:xfrm>
            <a:off x="580300" y="4858974"/>
            <a:ext cx="3104707" cy="646331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ติดตามความคืบหน้าทางคดีสำหรับประชาชน บนเว็บไซต์สถานี</a:t>
            </a:r>
            <a:endParaRPr lang="en-US" sz="18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FE6017B-44AE-9E9B-59B8-18D06C028AB2}"/>
              </a:ext>
            </a:extLst>
          </p:cNvPr>
          <p:cNvSpPr txBox="1"/>
          <p:nvPr/>
        </p:nvSpPr>
        <p:spPr>
          <a:xfrm>
            <a:off x="4144448" y="4858974"/>
            <a:ext cx="3562847" cy="646331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แจ้งความออนไลน์ สำหรับประชาชน</a:t>
            </a:r>
          </a:p>
          <a:p>
            <a:pPr algn="ctr"/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บนเว็บไซต์สถานี</a:t>
            </a:r>
            <a:endParaRPr lang="en-US" sz="18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D014483-36EF-2CFF-EE68-3A1B43DC8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2" y="2228682"/>
            <a:ext cx="3258005" cy="245779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6E6FA1A-D322-F73E-6E72-29608952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448" y="2228682"/>
            <a:ext cx="3562847" cy="240063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D32391C-FBEF-7929-0876-33B6F73D0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61" y="2228681"/>
            <a:ext cx="3658111" cy="2400635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2DBFF94-2384-0510-14FE-288BA7749379}"/>
              </a:ext>
            </a:extLst>
          </p:cNvPr>
          <p:cNvSpPr txBox="1"/>
          <p:nvPr/>
        </p:nvSpPr>
        <p:spPr>
          <a:xfrm>
            <a:off x="8459205" y="4841148"/>
            <a:ext cx="31047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เสียค่าปรับ </a:t>
            </a:r>
            <a:r>
              <a:rPr lang="en-US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Online</a:t>
            </a:r>
            <a:endParaRPr lang="th-TH" sz="18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algn="ctr"/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บนเว็บไซต์สถานี</a:t>
            </a:r>
            <a:endParaRPr lang="en-US" sz="18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582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459715"/>
            <a:ext cx="1205615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9 การเปิดเผยข้อมูล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37FE39DF-8A13-0D6E-2362-C43132ECE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54741"/>
              </p:ext>
            </p:extLst>
          </p:nvPr>
        </p:nvGraphicFramePr>
        <p:xfrm>
          <a:off x="659219" y="1982582"/>
          <a:ext cx="11057860" cy="372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8930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5528930">
                  <a:extLst>
                    <a:ext uri="{9D8B030D-6E8A-4147-A177-3AD203B41FA5}">
                      <a16:colId xmlns:a16="http://schemas.microsoft.com/office/drawing/2014/main" val="1598189822"/>
                    </a:ext>
                  </a:extLst>
                </a:gridCol>
              </a:tblGrid>
              <a:tr h="632171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แบบเปิดเผยข้อมูลสาธารณะ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(OIT)</a:t>
                      </a:r>
                    </a:p>
                    <a:p>
                      <a:pPr algn="ctr"/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O1-O17 </a:t>
                      </a: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( 24 คะแนน 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  <a:tr h="63217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9.1 ข้อมูลพื้นฐาน (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O1-O6 )</a:t>
                      </a:r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9.2 การบริหารงาน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O7-O11 )</a:t>
                      </a:r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39095"/>
                  </a:ext>
                </a:extLst>
              </a:tr>
              <a:tr h="63217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9.3 การบริหารเงินงบประมาณ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O12-O15 )</a:t>
                      </a:r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8687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9.4 การบริหารและพัฒนาทรัพยากรบุคคล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O16 )</a:t>
                      </a:r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97024"/>
                  </a:ext>
                </a:extLst>
              </a:tr>
              <a:tr h="63217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9.5 การจัดการเรื่องร้องเรียนการทุจริต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O17 )</a:t>
                      </a:r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61053259"/>
                  </a:ext>
                </a:extLst>
              </a:tr>
              <a:tr h="1003196">
                <a:tc gridSpan="2"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ศึกษาและวิเคราะห์ กำหนดประเด็นที่ต้องปรับปรุงและพัฒนาโดยเร่งด่วนในแต่ละตัวชี้วัด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กำหนดมาตรการ กิจกรรม ขั้นตอน วิธีการ ระยะเวลา ผู้รับผิดชอบ ตามปฏิทินกิจกรรม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AFD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2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50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682998"/>
            <a:ext cx="12056155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การดำเนินกิจกรรม ปีงบประมาณ 2568</a:t>
            </a:r>
          </a:p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ตัวชี้วัดที่ 10 การป้องกันการทุจริต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37FE39DF-8A13-0D6E-2362-C43132ECE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28183"/>
              </p:ext>
            </p:extLst>
          </p:nvPr>
        </p:nvGraphicFramePr>
        <p:xfrm>
          <a:off x="327842" y="2509185"/>
          <a:ext cx="11548732" cy="264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155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5990577">
                  <a:extLst>
                    <a:ext uri="{9D8B030D-6E8A-4147-A177-3AD203B41FA5}">
                      <a16:colId xmlns:a16="http://schemas.microsoft.com/office/drawing/2014/main" val="1598189822"/>
                    </a:ext>
                  </a:extLst>
                </a:gridCol>
              </a:tblGrid>
              <a:tr h="632171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แบบเปิดเผยข้อมูลสาธารณะ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(OIT)</a:t>
                      </a:r>
                    </a:p>
                    <a:p>
                      <a:pPr algn="ctr"/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O18-O25 </a:t>
                      </a: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16</a:t>
                      </a: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คะแนน 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  <a:tr h="63217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10.1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การดำเนินการเพื่อป้องกันการทุจริต 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O18-O23 )</a:t>
                      </a:r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987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10.2</a:t>
                      </a:r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มาตรการภายในเพื่อส่งเสริมคุณธรรมและความโปร่งใส</a:t>
                      </a:r>
                      <a:endParaRPr lang="en-US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r>
                        <a:rPr lang="en-US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 O24-O25 ) </a:t>
                      </a:r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8E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053259"/>
                  </a:ext>
                </a:extLst>
              </a:tr>
              <a:tr h="1003196">
                <a:tc gridSpan="2"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ศึกษาและวิเคราะห์ กำหนดประเด็นที่ต้องปรับปรุงและพัฒนาโดยเร่งด่วนในแต่ละตัวชี้วัด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Ø"/>
                      </a:pPr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กำหนดมาตรการ กิจกรรม ขั้นตอน วิธีการ ระยะเวลา ผู้รับผิดชอบ ตามปฏิทินกิจกรรม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EC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2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26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67922" y="682998"/>
            <a:ext cx="12056155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การเปิดเผยข้อมูลสาธารณะ ตัวชี้วัดที่ 9 และ ตัวชี้วัดที่ 10</a:t>
            </a:r>
          </a:p>
          <a:p>
            <a:pPr algn="ctr"/>
            <a:r>
              <a:rPr lang="th-TH" sz="2800" b="1" dirty="0">
                <a:ln w="0"/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เปิดเผยบนเว็บไซต์สถานีตำรวจภูธรเกาะช้าง ครบทุกตัวชี้วัด</a:t>
            </a:r>
            <a:endParaRPr lang="th-TH" sz="3200" b="1" dirty="0">
              <a:ln w="0"/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8E2ECBE-4235-2C4D-9A1F-B822A59F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5" y="1942519"/>
            <a:ext cx="1980000" cy="301714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525CDF3-A958-6B1D-AFFD-31A51EFB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157" y="1942519"/>
            <a:ext cx="1980000" cy="23485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D415569-2FCE-039F-0ED2-C52EFF0E8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817" y="1942521"/>
            <a:ext cx="1980000" cy="276000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E7446BE-F6C8-FB6F-909D-747920BAF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106" y="1942517"/>
            <a:ext cx="1980000" cy="121048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456CB10-6C3C-F5D8-E71D-008D3BEBC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092" y="3159914"/>
            <a:ext cx="1980000" cy="164008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1C3AA43-F104-49F6-7CFE-0D34BFEF7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375" y="1942517"/>
            <a:ext cx="1980000" cy="414615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5836967D-6116-A6B5-EF0A-DED76CCDC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4672" y="1942520"/>
            <a:ext cx="1980000" cy="25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5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AAFE60E-9406-62C4-40F5-5A85FB9EA0BF}"/>
              </a:ext>
            </a:extLst>
          </p:cNvPr>
          <p:cNvSpPr/>
          <p:nvPr/>
        </p:nvSpPr>
        <p:spPr>
          <a:xfrm>
            <a:off x="760516" y="2417841"/>
            <a:ext cx="10670964" cy="18620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1500" b="1" dirty="0">
                <a:ln w="0"/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จบการนำเสนอ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F1DF67D-2E1B-EF45-CB39-BA1C456E3808}"/>
              </a:ext>
            </a:extLst>
          </p:cNvPr>
          <p:cNvSpPr txBox="1"/>
          <p:nvPr/>
        </p:nvSpPr>
        <p:spPr>
          <a:xfrm>
            <a:off x="580662" y="401548"/>
            <a:ext cx="11030673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การประเมินคุณธรรมและความโปร่งใสในการดำเนินงานของหน่วยงานภาครัฐ (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Integrity &amp; Transparency Assessment :ITA)</a:t>
            </a:r>
          </a:p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ประจำปี</a:t>
            </a:r>
            <a:r>
              <a:rPr lang="th-TH" sz="40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งบประมาณ 2568</a:t>
            </a:r>
            <a:r>
              <a:rPr lang="en-US" sz="4000" b="1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2C780DA-A612-F059-03B9-0171C1664834}"/>
              </a:ext>
            </a:extLst>
          </p:cNvPr>
          <p:cNvSpPr txBox="1"/>
          <p:nvPr/>
        </p:nvSpPr>
        <p:spPr>
          <a:xfrm>
            <a:off x="4167963" y="5114260"/>
            <a:ext cx="298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พ.ต.อ.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( วัลลภ กังธาราทิพย์ )</a:t>
            </a:r>
          </a:p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ผกก.สภ.เกาะช้าง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94AD31C-75EB-C73A-3315-D985FA99B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103" y="4357190"/>
            <a:ext cx="2983114" cy="12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79DAE87-5A45-61B0-28A0-B9E97D173A9D}"/>
              </a:ext>
            </a:extLst>
          </p:cNvPr>
          <p:cNvSpPr txBox="1"/>
          <p:nvPr/>
        </p:nvSpPr>
        <p:spPr>
          <a:xfrm>
            <a:off x="6709376" y="1561609"/>
            <a:ext cx="5061517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เพื่อให้การดำเนินการประเมินคุณธรรมและความโปร่งใสในการดำเนินงานของหน่วยงานภาครัฐ (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Integrity and Transparency Assessment: ITA)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ประจำปีงบประมาณ 2567 ของสถานีตำรวจภูธรเกาะช้าง ดำเนินงานเป็นไปอย่างมีประสิทธิภาพ และเกิดประสิทธิผลสูงสุด จึงแต่งตั้งคณะกรรมการขับเคลื่อนการประเมินคุณธรรม และความโปร่งใสในการดำเนินงานของสถานีตำรวจภูธรคลองใหญ่ </a:t>
            </a:r>
          </a:p>
          <a:p>
            <a:pPr algn="thaiDist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ตามคำสั่งสถานีตำรวจภูธรเกาะช้าง ที่ 17/2567 ลงวันที่ 23 มกรคม 2568 เรื่อง </a:t>
            </a:r>
            <a:r>
              <a:rPr lang="th-TH" sz="2400" b="1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  <a:cs typeface="TH SarabunIT๙" panose="020B0500040200020003" pitchFamily="34" charset="-34"/>
              </a:rPr>
              <a:t>แต่งตั้งคณะกรรมการขับเคลื่อนการประเมินคุณธรรมและความโปร่งใสในการดำเนินงานของสถานีตำรวจภูธรเกาะช้าง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46297" y="490351"/>
            <a:ext cx="12076253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แต่งตั้งคณะกรรมการดำเนินการ ในการขับเคลื่อนและกำกับติดตาม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C993FD7-0282-436D-A2A7-E3EDB5A00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55" t="17629" r="10696" b="9519"/>
          <a:stretch/>
        </p:blipFill>
        <p:spPr>
          <a:xfrm>
            <a:off x="1404594" y="2104534"/>
            <a:ext cx="4383464" cy="30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79DAE87-5A45-61B0-28A0-B9E97D173A9D}"/>
              </a:ext>
            </a:extLst>
          </p:cNvPr>
          <p:cNvSpPr txBox="1"/>
          <p:nvPr/>
        </p:nvSpPr>
        <p:spPr>
          <a:xfrm>
            <a:off x="6545966" y="1501451"/>
            <a:ext cx="4896092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/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24 มกราคม 2568 เวลา 10.00 น. 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พันตำรวจเอกวัลลภ กังธาราทิพย์ ผู้กำกับการสถานีตำรวจภูธ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รเกาะช้าง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เป็นประธาน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ระชุม ซึ่งการประชุมดังกล่าว มีวัตถุประสงค์เพื่อแจ้งคำสั่งแต่งตั้งคณะขับเคลื่อนการประเมินคุณธรรม และความโปร่งใสในการดำเนินงานของหน่วยงานภาครัฐ (</a:t>
            </a: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Integrity and Transparency Assessment: ITA)  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ของสถานีตำรวจ และทำความเข้าใจ วางแผนการดำเนินงานตามกรอบระยะเวลาการประเมินคุณธรรม และความโปร่งใสในการดำเนินงานของหน่วยงานภาครัฐ (</a:t>
            </a: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Integrity &amp; Transparency Assessment: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ITA) 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ของสถานีตำรวจ ประจำปีงบประมาณ พ.ศ. 256</a:t>
            </a:r>
            <a:r>
              <a:rPr lang="th-TH" sz="1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7 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ประกอบด้วย 3 ประเด็นสำคัญ ได้แก่</a:t>
            </a:r>
            <a:endParaRPr lang="th-TH" sz="18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457200"/>
            <a:r>
              <a:rPr lang="th-TH" sz="18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</a:t>
            </a:r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แบบวัดการรับรู้ของผู้มีส่วนได้ส่วนเสียภายใน (</a:t>
            </a: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Internal Integrity and Transparency Assessment: IIT) </a:t>
            </a:r>
            <a:endParaRPr lang="th-TH" sz="1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457200"/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2) แบบวัดการรับรู้ของผู้มีส่วนได้ส่วนเสียภายนอก (</a:t>
            </a: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External Integrity and Transparency Assessment: EIT)</a:t>
            </a:r>
            <a:endParaRPr lang="th-TH" sz="1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457200"/>
            <a:r>
              <a:rPr lang="th-TH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3) การเปิดเผยข้อมูลสาธารณะ (</a:t>
            </a:r>
            <a:r>
              <a:rPr lang="en-US" sz="1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Open Data Integrity and Transparency Assessment: OIT)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46297" y="490351"/>
            <a:ext cx="12076253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การชี้แจงและให้ข้อมูลเกี่ยวกับการประเมินคุณธรรม และความโปร่ง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2D60C4F-C92C-F7A6-7D68-E3BB950704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391" y="1834661"/>
            <a:ext cx="5542032" cy="318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0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79DAE87-5A45-61B0-28A0-B9E97D173A9D}"/>
              </a:ext>
            </a:extLst>
          </p:cNvPr>
          <p:cNvSpPr txBox="1"/>
          <p:nvPr/>
        </p:nvSpPr>
        <p:spPr>
          <a:xfrm>
            <a:off x="7064411" y="1945805"/>
            <a:ext cx="4834511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   พันตำรวจเอก วัลลภ กังธาราทิพย์ ผู้กำกับการสถานีตำรวจเกาะช้าง ได้เรียกประชุม ข้าราชการตำรวจและคณะทำงาน และหัวหน้าทุกสายงาน ถึงกรอบการประเมิน ว่าแต่ละสายงานต้องปรับปรุงในส่วนใดบ้างและให้คณะทำงานติดตามการปฏิบัติในแต่ละสายงาน</a:t>
            </a:r>
            <a:endParaRPr lang="en-US" sz="2400" b="1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46297" y="490351"/>
            <a:ext cx="12076253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ประชุมศึกษาและวิเคราะห์ กรอบการประเมินและประเด็นที่ต้องปรับปรุงและพัฒนาโดยด่วน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E0BAB43-C0FB-D0F3-A332-BE8AA62AF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446" y="1945805"/>
            <a:ext cx="5896739" cy="332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86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3682397" y="275275"/>
            <a:ext cx="4827206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ตัวชี้วัดการประเมิน </a:t>
            </a:r>
            <a:r>
              <a:rPr lang="en-US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ITA </a:t>
            </a:r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2567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0D78B8CD-E313-2D22-166C-0650913A9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69627"/>
              </p:ext>
            </p:extLst>
          </p:nvPr>
        </p:nvGraphicFramePr>
        <p:xfrm>
          <a:off x="2032000" y="1102439"/>
          <a:ext cx="8128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211274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694074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แบบวัดการรับรู้ของผู้มีส่วนได้ส่วนเสียภายใน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Internal Integrity and Transparency Assessment: IIT</a:t>
                      </a:r>
                      <a:r>
                        <a:rPr lang="th-TH" sz="24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0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1)การปฏิบัติหน้าที่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2)การใช้งบประมาณ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2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3)การใช้อำนาจหน้าที่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4)การใช้ทรัพย์สินของทางราชการ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2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5)การแก้ไขปัญหาการทุจริต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3807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แบบวัดการรับรู้ของผู้มีส่วนได้ส่วนเสียภายนอก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External Integrity and Transparency Assessment: EIT)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6)คุณภาพการดำเนินงาน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7)ประสิทธิภาพการสื่อสาร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0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8)การปรับปรุงระบบการทำงาน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24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417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แบบตรวจการเปิดเผยข้อมูลสาธารณะ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</a:t>
                      </a:r>
                      <a:r>
                        <a:rPr lang="en-US" sz="2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Open Data Integrity and Transparency Assessment: OIT)</a:t>
                      </a:r>
                      <a:endParaRPr lang="th-TH" sz="2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5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9)การเปิดเผยข้อมูล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10)การป้องกันการทุจริต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8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6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46297" y="490351"/>
            <a:ext cx="12076253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การกำหนดมาตรการ/กิจกรรมในการเตรียมความ พร้อมรับการประเมินคุณธรรม และความโปร่งใสในการดำเนินงานของหน่วยงานภาครัฐ 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AE9E172-9771-8D29-1237-5F0A1846B470}"/>
              </a:ext>
            </a:extLst>
          </p:cNvPr>
          <p:cNvSpPr txBox="1"/>
          <p:nvPr/>
        </p:nvSpPr>
        <p:spPr>
          <a:xfrm>
            <a:off x="1595156" y="4691907"/>
            <a:ext cx="900168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 algn="thaiDist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8 กุมภาพันธ์ 2568 เวลา 10.00 น.  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พันตำรวจเอก วัลลภ กังธาราทิพย์  ผู้กำกับการสถานีตำรวจ</a:t>
            </a:r>
            <a:r>
              <a:rPr lang="th-TH" sz="20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ภูธรเกาะช้าง</a:t>
            </a:r>
            <a:r>
              <a:rPr lang="th-TH" sz="20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พร้อมหัวหน้างานทุกสายงานประชุมการกำหนดมาตรการ/กิจกรรมในการเตรียมความ พร้อมรับการประเมินคุณธรรม และความโปร่งใสในการดำเนินงานของหน่วยงานภาครัฐ ให้ข้าราชการตำรวจในสังกัดทราบ จัดทำปฏิทินกิจกรรม แนวทางการปฏิบัติ แต่ละตัวชี้วัด และการดำเนินการแต่ละขั้นตอน</a:t>
            </a:r>
            <a:endParaRPr lang="en-US" sz="20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2C89710-8C8C-15EC-8D11-E2A52C4C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29" y="1338139"/>
            <a:ext cx="5376836" cy="297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1AA4E00-C3B6-0757-31F6-DE2F20232B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837" y="1328123"/>
            <a:ext cx="5122985" cy="298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55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7B3B421-AA14-763F-62A7-E3CC828B1FCD}"/>
              </a:ext>
            </a:extLst>
          </p:cNvPr>
          <p:cNvSpPr/>
          <p:nvPr/>
        </p:nvSpPr>
        <p:spPr>
          <a:xfrm>
            <a:off x="115747" y="528550"/>
            <a:ext cx="12076253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ปฏิทินกิจกรรม ที่เกี่ยวข้องกับการปฏิบัติหน้าที่</a:t>
            </a:r>
          </a:p>
          <a:p>
            <a:pPr algn="ctr"/>
            <a:r>
              <a:rPr lang="th-TH" sz="4000" b="1" dirty="0">
                <a:ln w="0"/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 ตัวชี้วัดที่ 1 )</a:t>
            </a: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24078BB7-62E4-15E7-8C2F-1AB530491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7789"/>
              </p:ext>
            </p:extLst>
          </p:nvPr>
        </p:nvGraphicFramePr>
        <p:xfrm>
          <a:off x="1210929" y="2080634"/>
          <a:ext cx="9770141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36">
                  <a:extLst>
                    <a:ext uri="{9D8B030D-6E8A-4147-A177-3AD203B41FA5}">
                      <a16:colId xmlns:a16="http://schemas.microsoft.com/office/drawing/2014/main" val="538576062"/>
                    </a:ext>
                  </a:extLst>
                </a:gridCol>
                <a:gridCol w="2375195">
                  <a:extLst>
                    <a:ext uri="{9D8B030D-6E8A-4147-A177-3AD203B41FA5}">
                      <a16:colId xmlns:a16="http://schemas.microsoft.com/office/drawing/2014/main" val="168139064"/>
                    </a:ext>
                  </a:extLst>
                </a:gridCol>
                <a:gridCol w="2509874">
                  <a:extLst>
                    <a:ext uri="{9D8B030D-6E8A-4147-A177-3AD203B41FA5}">
                      <a16:colId xmlns:a16="http://schemas.microsoft.com/office/drawing/2014/main" val="1787395007"/>
                    </a:ext>
                  </a:extLst>
                </a:gridCol>
                <a:gridCol w="2442536">
                  <a:extLst>
                    <a:ext uri="{9D8B030D-6E8A-4147-A177-3AD203B41FA5}">
                      <a16:colId xmlns:a16="http://schemas.microsoft.com/office/drawing/2014/main" val="3468561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วิธีการดำเนินการ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การจัดทำคู่มือปฏิบัติงาน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การฝึกอบรมปฏิบัติงาน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 การให้ความรู้ด้านคุณธรรม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ระยะเวลาดำเนินการ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ปีงบประมาณ 256</a:t>
                      </a:r>
                      <a:r>
                        <a:rPr lang="en-US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เป็นต้นไป </a:t>
                      </a: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ผู้รับผิดชอบ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1. รอง ผกก.ทุกสายงาน จัดทำข้อมูลเสนอ ผกก.สภ.เกาะช้างอนุมัติสั่งการ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2. งานอำนวยการรวบรวมสรุปผล จัดทำประกาศหรือคำสั่ง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3. ผกก. กำกับ ประเมิน และติดตามผล</a:t>
                      </a: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l"/>
                      <a:endParaRPr lang="th-TH" sz="20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การกำกับ/ติดตามผล</a:t>
                      </a:r>
                    </a:p>
                    <a:p>
                      <a:pPr algn="l"/>
                      <a:r>
                        <a:rPr lang="th-TH" sz="20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 สารวัตรธุรการ รวบรวมข้อมูลจากฝ่ายต่าง ๆ รายงานความคืบหน้าต่อ ผู้กำกับการสถานีภูธรเกาะช้าง ทุกสิ้นเดือน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377286"/>
      </p:ext>
    </p:extLst>
  </p:cSld>
  <p:clrMapOvr>
    <a:masterClrMapping/>
  </p:clrMapOvr>
</p:sld>
</file>

<file path=ppt/theme/theme1.xml><?xml version="1.0" encoding="utf-8"?>
<a:theme xmlns:a="http://schemas.openxmlformats.org/drawingml/2006/main" name="เบอร์ลิน">
  <a:themeElements>
    <a:clrScheme name="เบอร์ลิน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เบอร์ลิน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บอร์ลิ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เบอร์ลิน</Template>
  <TotalTime>833</TotalTime>
  <Words>4291</Words>
  <Application>Microsoft Office PowerPoint</Application>
  <PresentationFormat>แบบจอกว้าง</PresentationFormat>
  <Paragraphs>334</Paragraphs>
  <Slides>39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39</vt:i4>
      </vt:variant>
    </vt:vector>
  </HeadingPairs>
  <TitlesOfParts>
    <vt:vector size="47" baseType="lpstr">
      <vt:lpstr>Arial</vt:lpstr>
      <vt:lpstr>Calibri</vt:lpstr>
      <vt:lpstr>TH Sarabun New</vt:lpstr>
      <vt:lpstr>TH SarabunIT๙</vt:lpstr>
      <vt:lpstr>TH SarabunPSK</vt:lpstr>
      <vt:lpstr>Trebuchet MS</vt:lpstr>
      <vt:lpstr>Wingdings</vt:lpstr>
      <vt:lpstr>เบอร์ลิน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85</cp:revision>
  <dcterms:created xsi:type="dcterms:W3CDTF">2024-03-28T02:24:34Z</dcterms:created>
  <dcterms:modified xsi:type="dcterms:W3CDTF">2025-04-16T02:19:02Z</dcterms:modified>
</cp:coreProperties>
</file>